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14" r:id="rId4"/>
    <p:sldId id="313" r:id="rId5"/>
    <p:sldId id="279" r:id="rId6"/>
    <p:sldId id="315" r:id="rId7"/>
    <p:sldId id="261" r:id="rId8"/>
    <p:sldId id="307" r:id="rId9"/>
    <p:sldId id="317" r:id="rId10"/>
    <p:sldId id="316" r:id="rId11"/>
    <p:sldId id="320" r:id="rId12"/>
    <p:sldId id="302" r:id="rId13"/>
    <p:sldId id="321" r:id="rId14"/>
    <p:sldId id="323" r:id="rId15"/>
    <p:sldId id="322" r:id="rId16"/>
    <p:sldId id="324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033"/>
    <a:srgbClr val="BEAB9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1018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909842D-96C7-468A-B2E2-83D83107E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6BEC56A-366D-4AFD-B714-CDFA4CE23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5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1AFBD-5A26-430F-A27A-6A322931FE49}" type="slidenum">
              <a:rPr lang="en-US"/>
              <a:pPr/>
              <a:t>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16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4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D9096-4C30-4CDD-B50C-8A18FCCC8F18}" type="slidenum">
              <a:rPr lang="en-US"/>
              <a:pPr/>
              <a:t>5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C6790-2B2B-4922-8D6B-A984E45E4CB3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10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146CF-AAD8-4F71-B3E5-EAB00747F70F}" type="slidenum">
              <a:rPr lang="en-US"/>
              <a:pPr/>
              <a:t>11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3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4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6083B-EA67-43BD-9546-6E08291CC582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0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31C37E-792E-43B8-AD23-CE7A7E6FE3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87D46C-A2F3-4A7E-89A6-92227B33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7B3995-9773-49AA-97DA-754E28740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AFBF3C-2BCB-4CAB-B945-94A77D5E5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F4F976-6267-4DC0-A383-985FF0675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75B00D-A868-4EE7-A0B8-81E080CC8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6953F-A36A-4BE3-84DE-25F5EA849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D54464-2489-4ECF-9849-C7002B38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F046F3-3780-48FC-AE9E-3FB824E9B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B0C58B-2AEC-45EE-B5D8-35A42F0D2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E14EEB-BC7E-4183-B632-8AB8A11A7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B8733-5F2F-421F-A1D6-FED470CFFA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9AA20C-5C23-4C53-9C6C-6EE0F8F1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kingson.edublogs.org/files/2011/07/2011-2012-INB-student-version-2afd6sb.p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vikingson.edublogs.org/files/2011/07/2011-2012-INB-student-version-2afd6sb.pp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kingson.edublogs.org/files/2011/07/2011-2012-INB-student-version-2afd6sb.pp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819400" y="228600"/>
            <a:ext cx="6096000" cy="5029200"/>
          </a:xfrm>
        </p:spPr>
        <p:txBody>
          <a:bodyPr anchor="t">
            <a:noAutofit/>
          </a:bodyPr>
          <a:lstStyle/>
          <a:p>
            <a:pPr algn="ctr"/>
            <a:r>
              <a:rPr lang="en-US" sz="4800" b="1" dirty="0">
                <a:latin typeface="GrilledCheese BTN Cn" pitchFamily="34" charset="0"/>
              </a:rPr>
              <a:t>Interactive </a:t>
            </a:r>
            <a:r>
              <a:rPr lang="en-US" sz="4800" b="1" dirty="0" smtClean="0">
                <a:latin typeface="GrilledCheese BTN Cn" pitchFamily="34" charset="0"/>
              </a:rPr>
              <a:t/>
            </a:r>
            <a:br>
              <a:rPr lang="en-US" sz="4800" b="1" dirty="0" smtClean="0">
                <a:latin typeface="GrilledCheese BTN Cn" pitchFamily="34" charset="0"/>
              </a:rPr>
            </a:br>
            <a:r>
              <a:rPr lang="en-US" sz="4800" b="1" dirty="0" smtClean="0">
                <a:latin typeface="GrilledCheese BTN Cn" pitchFamily="34" charset="0"/>
              </a:rPr>
              <a:t>Science </a:t>
            </a:r>
            <a:br>
              <a:rPr lang="en-US" sz="4800" b="1" dirty="0" smtClean="0">
                <a:latin typeface="GrilledCheese BTN Cn" pitchFamily="34" charset="0"/>
              </a:rPr>
            </a:br>
            <a:r>
              <a:rPr lang="en-US" sz="4800" b="1" dirty="0" smtClean="0">
                <a:latin typeface="GrilledCheese BTN Cn" pitchFamily="34" charset="0"/>
              </a:rPr>
              <a:t>Notebooks</a:t>
            </a:r>
            <a:br>
              <a:rPr lang="en-US" sz="4800" b="1" dirty="0" smtClean="0">
                <a:latin typeface="GrilledCheese BTN Cn" pitchFamily="34" charset="0"/>
              </a:rPr>
            </a:br>
            <a:r>
              <a:rPr lang="en-US" sz="4800" dirty="0" smtClean="0">
                <a:latin typeface="GrilledCheese BTN Cn" pitchFamily="34" charset="0"/>
              </a:rPr>
              <a:t>(ISN)</a:t>
            </a:r>
            <a:endParaRPr lang="en-US" sz="4800" b="1" dirty="0">
              <a:latin typeface="GrilledCheese BTN Cn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4614746"/>
            <a:ext cx="3810000" cy="6096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i="1" dirty="0" smtClean="0"/>
              <a:t>Mrs. Goodale Science 7</a:t>
            </a:r>
            <a:endParaRPr lang="en-US" sz="4000" dirty="0"/>
          </a:p>
        </p:txBody>
      </p:sp>
      <p:pic>
        <p:nvPicPr>
          <p:cNvPr id="12314" name="Picture 26" descr="C:\Users\Tracy\AppData\Local\Microsoft\Windows\Temporary Internet Files\Content.IE5\HYSTD9TK\MC9001993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9499"/>
            <a:ext cx="4038600" cy="2638501"/>
          </a:xfrm>
          <a:prstGeom prst="rect">
            <a:avLst/>
          </a:prstGeom>
          <a:noFill/>
        </p:spPr>
      </p:pic>
      <p:pic>
        <p:nvPicPr>
          <p:cNvPr id="11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3581400" cy="413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52400" y="233839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1" hangingPunct="1"/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Page Numbers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/>
            </a:r>
            <a:br>
              <a:rPr lang="en-US" sz="3400" dirty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Add </a:t>
            </a:r>
            <a:r>
              <a:rPr lang="en-US" sz="2800" b="1" dirty="0" smtClean="0">
                <a:latin typeface="Arial" charset="0"/>
              </a:rPr>
              <a:t>PAGE NUMBERS </a:t>
            </a:r>
            <a:r>
              <a:rPr lang="en-US" sz="2800" dirty="0" smtClean="0">
                <a:latin typeface="Arial" charset="0"/>
              </a:rPr>
              <a:t>for the first 50 pages.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Start with 1 in the bottom-right corner of the first page following the Table of Contents, follow with a 2 on the back of that page and so on. </a:t>
            </a:r>
          </a:p>
          <a:p>
            <a:pPr algn="l" eaLnBrk="1" hangingPunct="1">
              <a:spcBef>
                <a:spcPct val="50000"/>
              </a:spcBef>
            </a:pPr>
            <a:endParaRPr lang="en-US" sz="2800" dirty="0">
              <a:latin typeface="Arial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351650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533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ODDS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2367150" y="589610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5510150" y="5843650"/>
            <a:ext cx="182880" cy="18288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8153400" cy="4876800"/>
          </a:xfrm>
        </p:spPr>
        <p:txBody>
          <a:bodyPr>
            <a:normAutofit/>
          </a:bodyPr>
          <a:lstStyle/>
          <a:p>
            <a:r>
              <a:rPr lang="en-US" sz="3000" dirty="0"/>
              <a:t>Do not </a:t>
            </a:r>
            <a:r>
              <a:rPr lang="en-US" sz="3000" b="1" dirty="0"/>
              <a:t>RIP OUT</a:t>
            </a:r>
            <a:r>
              <a:rPr lang="en-US" sz="3000" dirty="0"/>
              <a:t> </a:t>
            </a:r>
            <a:r>
              <a:rPr lang="en-US" sz="3000" dirty="0" smtClean="0"/>
              <a:t>pages </a:t>
            </a:r>
            <a:r>
              <a:rPr lang="en-US" sz="3000" dirty="0"/>
              <a:t>or tear </a:t>
            </a:r>
            <a:r>
              <a:rPr lang="en-US" sz="3000" dirty="0" smtClean="0"/>
              <a:t>corners.</a:t>
            </a:r>
            <a:endParaRPr lang="en-US" sz="3000" dirty="0"/>
          </a:p>
          <a:p>
            <a:r>
              <a:rPr lang="en-US" sz="3000" dirty="0"/>
              <a:t>All handouts </a:t>
            </a:r>
            <a:r>
              <a:rPr lang="en-US" sz="3000" b="1" dirty="0"/>
              <a:t>MUST BE GLUED IN!</a:t>
            </a:r>
            <a:endParaRPr lang="en-US" sz="3000" dirty="0"/>
          </a:p>
          <a:p>
            <a:r>
              <a:rPr lang="en-US" sz="3000" dirty="0"/>
              <a:t>Please don’t </a:t>
            </a:r>
            <a:r>
              <a:rPr lang="en-US" sz="3000" b="1" dirty="0"/>
              <a:t>DOODLE</a:t>
            </a:r>
            <a:r>
              <a:rPr lang="en-US" sz="3000" dirty="0"/>
              <a:t> unless it relates to </a:t>
            </a:r>
            <a:r>
              <a:rPr lang="en-US" sz="3000" dirty="0" smtClean="0"/>
              <a:t>science.</a:t>
            </a:r>
            <a:endParaRPr lang="en-US" sz="3000" dirty="0"/>
          </a:p>
          <a:p>
            <a:r>
              <a:rPr lang="en-US" sz="3000" dirty="0"/>
              <a:t>Your </a:t>
            </a:r>
            <a:r>
              <a:rPr lang="en-US" sz="3000" dirty="0" smtClean="0"/>
              <a:t>ISN should </a:t>
            </a:r>
            <a:r>
              <a:rPr lang="en-US" sz="3000" dirty="0"/>
              <a:t>only be used for </a:t>
            </a:r>
            <a:r>
              <a:rPr lang="en-US" sz="3000" b="1" dirty="0"/>
              <a:t>SCIENCE CLASS and COMES TO CLASS </a:t>
            </a:r>
            <a:r>
              <a:rPr lang="en-US" sz="3000" b="1" u="sng" dirty="0" smtClean="0"/>
              <a:t>EVERYDAY</a:t>
            </a:r>
            <a:r>
              <a:rPr lang="en-US" sz="3000" b="1" dirty="0" smtClean="0"/>
              <a:t>!</a:t>
            </a:r>
            <a:endParaRPr lang="en-US" sz="3000" b="1" dirty="0"/>
          </a:p>
          <a:p>
            <a:r>
              <a:rPr lang="en-US" sz="3000" dirty="0"/>
              <a:t>Each page should have the </a:t>
            </a:r>
            <a:r>
              <a:rPr lang="en-US" sz="3000" b="1" dirty="0" smtClean="0"/>
              <a:t>DATE </a:t>
            </a:r>
            <a:r>
              <a:rPr lang="en-US" sz="3000" dirty="0" smtClean="0"/>
              <a:t>and</a:t>
            </a:r>
            <a:r>
              <a:rPr lang="en-US" sz="3000" b="1" dirty="0" smtClean="0"/>
              <a:t> </a:t>
            </a:r>
            <a:r>
              <a:rPr lang="en-US" sz="3000" b="1" dirty="0"/>
              <a:t>PAGE</a:t>
            </a:r>
            <a:r>
              <a:rPr lang="en-US" sz="3000" b="1" dirty="0" smtClean="0"/>
              <a:t>#.</a:t>
            </a:r>
            <a:endParaRPr lang="en-US" sz="3000" dirty="0"/>
          </a:p>
          <a:p>
            <a:r>
              <a:rPr lang="en-US" sz="3000" smtClean="0"/>
              <a:t>BE </a:t>
            </a:r>
            <a:r>
              <a:rPr lang="en-US" sz="3000" b="1" dirty="0" smtClean="0"/>
              <a:t>COLORFUL, CREATIVE, &amp; </a:t>
            </a:r>
            <a:r>
              <a:rPr lang="en-US" sz="3000" b="1" dirty="0">
                <a:solidFill>
                  <a:srgbClr val="FF0000"/>
                </a:solidFill>
              </a:rPr>
              <a:t>LOVE</a:t>
            </a:r>
            <a:r>
              <a:rPr lang="en-US" sz="3000" dirty="0"/>
              <a:t> YOUR </a:t>
            </a:r>
            <a:r>
              <a:rPr lang="en-US" sz="3000" dirty="0" smtClean="0"/>
              <a:t>NOTEBOOK!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858000" cy="1447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6600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Notebook Rules</a:t>
            </a: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0" y="228599"/>
            <a:ext cx="7467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6596390"/>
            <a:ext cx="80772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3"/>
              </a:rPr>
              <a:t>http://vikingson.edublogs.org/files/2011/07/2011-2012-INB-student-version-2afd6sb.ppt</a:t>
            </a: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QUESTIONS?</a:t>
            </a:r>
            <a:endParaRPr lang="en-US" sz="49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8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402308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00" cy="1737360"/>
          </a:xfrm>
        </p:spPr>
        <p:txBody>
          <a:bodyPr anchor="t">
            <a:normAutofit/>
          </a:bodyPr>
          <a:lstStyle/>
          <a:p>
            <a:pPr algn="ctr"/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Cornell Notes </a:t>
            </a:r>
            <a:b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</a:b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(C-NOTES)</a:t>
            </a:r>
            <a:endParaRPr lang="en-US" sz="49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5742038" cy="46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2684"/>
            <a:ext cx="8272861" cy="67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543800" cy="1737360"/>
          </a:xfrm>
        </p:spPr>
        <p:txBody>
          <a:bodyPr anchor="t">
            <a:normAutofit/>
          </a:bodyPr>
          <a:lstStyle/>
          <a:p>
            <a:pPr algn="ctr"/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  <a:latin typeface="GrilledCheese BTN Toasted" pitchFamily="34" charset="0"/>
              </a:rPr>
              <a:t>C-Notes</a:t>
            </a:r>
            <a:endParaRPr lang="en-US" sz="4900" dirty="0">
              <a:solidFill>
                <a:schemeClr val="accent2">
                  <a:lumMod val="75000"/>
                </a:schemeClr>
              </a:solidFill>
              <a:latin typeface="GrilledCheese BTN Toast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162800" cy="505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1416205"/>
            <a:ext cx="685800" cy="336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6200"/>
            <a:ext cx="9283089" cy="655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228600"/>
            <a:ext cx="762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90601" y="2282388"/>
            <a:ext cx="4648200" cy="14250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871"/>
              </a:avLst>
            </a:prstTxWarp>
          </a:bodyPr>
          <a:lstStyle/>
          <a:p>
            <a:pPr algn="ctr"/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I can't find my . . .  </a:t>
            </a:r>
          </a:p>
          <a:p>
            <a:pPr algn="ctr"/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notes, homework, </a:t>
            </a:r>
            <a:r>
              <a:rPr lang="en-US" sz="3600" b="1" kern="10" dirty="0" smtClean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quizzes </a:t>
            </a:r>
            <a:r>
              <a:rPr lang="en-US" sz="3600" b="1" kern="10" dirty="0">
                <a:ln w="1587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. . .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683236">
            <a:off x="266205" y="5000377"/>
            <a:ext cx="5200885" cy="899457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400" kern="10" dirty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I was absent last week, </a:t>
            </a:r>
            <a: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/>
            </a:r>
            <a:b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</a:br>
            <a:r>
              <a:rPr lang="en-US" sz="2400" kern="10" dirty="0" smtClean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did </a:t>
            </a:r>
            <a:r>
              <a:rPr lang="en-US" sz="2400" kern="10" dirty="0">
                <a:ln w="25400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HELTERSKELTER" pitchFamily="2" charset="2"/>
              </a:rPr>
              <a:t>I miss anything?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1163071">
            <a:off x="4554143" y="1359081"/>
            <a:ext cx="3257381" cy="1268413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21363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I can't remember what </a:t>
            </a:r>
          </a:p>
          <a:p>
            <a:pPr algn="ctr"/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we did in class yesterday</a:t>
            </a:r>
            <a:r>
              <a:rPr lang="en-US" sz="28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4038601" y="3882588"/>
            <a:ext cx="381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I'm sure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it’s 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in . . .</a:t>
            </a:r>
          </a:p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my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locker? my </a:t>
            </a:r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book </a:t>
            </a:r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bag? my room?</a:t>
            </a:r>
            <a:endParaRPr lang="en-US" sz="3600" kern="10" dirty="0">
              <a:ln w="1270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848600" cy="8858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b="1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Have you ever heard yourself say </a:t>
            </a:r>
            <a:r>
              <a:rPr lang="en-US" sz="32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... ? </a:t>
            </a:r>
            <a:endParaRPr lang="en-US" sz="32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pic>
        <p:nvPicPr>
          <p:cNvPr id="202754" name="Picture 2" descr="C:\Users\Tracy\AppData\Local\Microsoft\Windows\Temporary Internet Files\Content.IE5\HYSTD9TK\MC90023213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1559257" cy="1600200"/>
          </a:xfrm>
          <a:prstGeom prst="rect">
            <a:avLst/>
          </a:prstGeom>
          <a:noFill/>
        </p:spPr>
      </p:pic>
      <p:pic>
        <p:nvPicPr>
          <p:cNvPr id="202755" name="Picture 3" descr="C:\Users\Tracy\AppData\Local\Microsoft\Windows\Temporary Internet Files\Content.IE5\IYXDRP67\MC9000602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724400"/>
            <a:ext cx="1730959" cy="178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848600" cy="5715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No worries …</a:t>
            </a:r>
          </a:p>
          <a:p>
            <a:pPr algn="ctr"/>
            <a:endParaRPr lang="en-US" sz="44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Turn those frowns </a:t>
            </a: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upside down …</a:t>
            </a:r>
          </a:p>
          <a:p>
            <a:pPr algn="ctr"/>
            <a:endParaRPr lang="en-US" sz="44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Interactive Science </a:t>
            </a: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Notebooks </a:t>
            </a:r>
          </a:p>
          <a:p>
            <a:pPr algn="ctr"/>
            <a:r>
              <a:rPr lang="en-US" sz="44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are here to save the day!</a:t>
            </a:r>
            <a:endParaRPr lang="en-US" sz="44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pic>
        <p:nvPicPr>
          <p:cNvPr id="203778" name="Picture 2" descr="C:\Users\Tracy\AppData\Local\Microsoft\Windows\Temporary Internet Files\Content.IE5\HYSTD9TK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015" y="26670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77724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/>
              <a:t>An </a:t>
            </a:r>
            <a:r>
              <a:rPr lang="en-US" sz="2700" dirty="0"/>
              <a:t>interactive </a:t>
            </a:r>
            <a:r>
              <a:rPr lang="en-US" sz="2700" dirty="0" smtClean="0"/>
              <a:t>science notebook </a:t>
            </a:r>
            <a:r>
              <a:rPr lang="en-US" sz="2700" dirty="0"/>
              <a:t>(</a:t>
            </a:r>
            <a:r>
              <a:rPr lang="en-US" sz="2700" dirty="0" smtClean="0"/>
              <a:t>ISN)  is your </a:t>
            </a:r>
            <a:r>
              <a:rPr lang="en-US" sz="2700" dirty="0"/>
              <a:t>own personalized</a:t>
            </a:r>
            <a:r>
              <a:rPr lang="en-US" sz="2700" b="1" dirty="0"/>
              <a:t> </a:t>
            </a:r>
            <a:r>
              <a:rPr lang="en-US" sz="2700" b="1" dirty="0" smtClean="0"/>
              <a:t>SCIENCE BOOK. </a:t>
            </a:r>
            <a:endParaRPr lang="en-US" sz="2700" b="1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 portfolio of your work in </a:t>
            </a:r>
            <a:r>
              <a:rPr lang="en-US" sz="2700" b="1" dirty="0"/>
              <a:t>ONE </a:t>
            </a:r>
            <a:r>
              <a:rPr lang="en-US" sz="2700" dirty="0" smtClean="0"/>
              <a:t>spot that you bring </a:t>
            </a:r>
            <a:r>
              <a:rPr lang="en-US" sz="2700" b="1" dirty="0" smtClean="0"/>
              <a:t>EVERY DAY</a:t>
            </a:r>
            <a:r>
              <a:rPr lang="en-US" sz="2700" dirty="0" smtClean="0"/>
              <a:t>. </a:t>
            </a:r>
            <a:r>
              <a:rPr lang="en-US" sz="2700" dirty="0"/>
              <a:t>This is </a:t>
            </a:r>
            <a:r>
              <a:rPr lang="en-US" sz="2700" dirty="0" smtClean="0"/>
              <a:t>a great resource for </a:t>
            </a:r>
            <a:r>
              <a:rPr lang="en-US" sz="2700" b="1" dirty="0" smtClean="0"/>
              <a:t>STUDYING </a:t>
            </a:r>
            <a:r>
              <a:rPr lang="en-US" sz="2700" dirty="0" smtClean="0"/>
              <a:t>for quizzes </a:t>
            </a:r>
            <a:r>
              <a:rPr lang="en-US" sz="2700" dirty="0"/>
              <a:t>&amp; </a:t>
            </a:r>
            <a:r>
              <a:rPr lang="en-US" sz="2700" dirty="0" smtClean="0"/>
              <a:t>tests</a:t>
            </a:r>
            <a:r>
              <a:rPr lang="en-US" sz="2700" b="1" dirty="0" smtClean="0"/>
              <a:t>.</a:t>
            </a:r>
            <a:endParaRPr lang="en-US" sz="2700" b="1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 great </a:t>
            </a:r>
            <a:r>
              <a:rPr lang="en-US" sz="2700" b="1" dirty="0"/>
              <a:t>ORGANIZATIONAL </a:t>
            </a:r>
            <a:r>
              <a:rPr lang="en-US" sz="2700" dirty="0"/>
              <a:t>tool that  gives you permission to be </a:t>
            </a:r>
            <a:r>
              <a:rPr lang="en-US" sz="2700" b="1" dirty="0" smtClean="0"/>
              <a:t>COLORFUL </a:t>
            </a:r>
            <a:r>
              <a:rPr lang="en-US" sz="2700" dirty="0" smtClean="0"/>
              <a:t>and</a:t>
            </a:r>
            <a:r>
              <a:rPr lang="en-US" sz="2700" b="1" dirty="0" smtClean="0"/>
              <a:t> CREATIVE</a:t>
            </a:r>
            <a:r>
              <a:rPr lang="en-US" sz="2700" dirty="0" smtClean="0"/>
              <a:t> to show me what you know or have learned.</a:t>
            </a:r>
            <a:endParaRPr lang="en-US" sz="2700" dirty="0"/>
          </a:p>
          <a:p>
            <a:pPr>
              <a:buFont typeface="Wingdings" pitchFamily="2" charset="2"/>
              <a:buChar char="ü"/>
            </a:pPr>
            <a:r>
              <a:rPr lang="en-US" sz="2700" dirty="0"/>
              <a:t>Allows you to be like a </a:t>
            </a:r>
            <a:r>
              <a:rPr lang="en-US" sz="2700" b="1" dirty="0"/>
              <a:t>REAL </a:t>
            </a:r>
            <a:r>
              <a:rPr lang="en-US" sz="2700" b="1" dirty="0" smtClean="0"/>
              <a:t>SCIENTIST </a:t>
            </a:r>
            <a:r>
              <a:rPr lang="en-US" sz="2700" dirty="0" smtClean="0"/>
              <a:t>by asking </a:t>
            </a:r>
            <a:r>
              <a:rPr lang="en-US" sz="2700" b="1" dirty="0" smtClean="0"/>
              <a:t>QUESTIONS</a:t>
            </a:r>
            <a:r>
              <a:rPr lang="en-US" sz="2700" dirty="0" smtClean="0"/>
              <a:t>, </a:t>
            </a:r>
            <a:r>
              <a:rPr lang="en-US" sz="2700" b="1" dirty="0" smtClean="0"/>
              <a:t>RECORDING</a:t>
            </a:r>
            <a:r>
              <a:rPr lang="en-US" sz="2700" dirty="0" smtClean="0"/>
              <a:t> what you observe, and </a:t>
            </a:r>
            <a:r>
              <a:rPr lang="en-US" sz="2700" b="1" dirty="0" smtClean="0"/>
              <a:t>SHARING</a:t>
            </a:r>
            <a:r>
              <a:rPr lang="en-US" sz="2700" dirty="0" smtClean="0"/>
              <a:t> it with your classmates!</a:t>
            </a:r>
            <a:endParaRPr lang="en-US" sz="270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" y="152400"/>
            <a:ext cx="7772400" cy="1219200"/>
            <a:chOff x="432" y="576"/>
            <a:chExt cx="5184" cy="768"/>
          </a:xfrm>
        </p:grpSpPr>
        <p:sp>
          <p:nvSpPr>
            <p:cNvPr id="308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68" y="672"/>
              <a:ext cx="4460" cy="558"/>
            </a:xfrm>
            <a:prstGeom prst="rect">
              <a:avLst/>
            </a:prstGeom>
          </p:spPr>
          <p:txBody>
            <a:bodyPr wrap="none" fromWordArt="1"/>
            <a:lstStyle/>
            <a:p>
              <a:pPr algn="ctr"/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What </a:t>
              </a:r>
              <a:r>
                <a:rPr lang="en-US" sz="3200" b="1" kern="10" dirty="0" smtClean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Is </a:t>
              </a:r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An Interactive </a:t>
              </a:r>
              <a:r>
                <a:rPr lang="en-US" sz="3200" b="1" kern="10" dirty="0" smtClean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Science Notebook</a:t>
              </a:r>
              <a:r>
                <a:rPr lang="en-US" sz="3200" b="1" kern="10" dirty="0">
                  <a:ln w="31750">
                    <a:noFill/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latin typeface="GrilledCheese BTN Toasted" pitchFamily="34" charset="0"/>
                </a:rPr>
                <a:t>?</a:t>
              </a: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32" y="576"/>
              <a:ext cx="5184" cy="768"/>
            </a:xfrm>
            <a:prstGeom prst="roundRect">
              <a:avLst>
                <a:gd name="adj" fmla="val 16667"/>
              </a:avLst>
            </a:prstGeom>
            <a:noFill/>
            <a:ln w="698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2"/>
              </a:rPr>
              <a:t>http://vikingson.edublogs.org/files/2011/07/2011-2012-INB-student-version-2afd6sb.ppt</a:t>
            </a:r>
            <a:endParaRPr lang="en-US" sz="900" dirty="0"/>
          </a:p>
        </p:txBody>
      </p:sp>
      <p:pic>
        <p:nvPicPr>
          <p:cNvPr id="13" name="Picture 27" descr="C:\Users\Tracy\AppData\Local\Microsoft\Windows\Temporary Internet Files\Content.IE5\N511JRS4\MC9002812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7854" y="4419600"/>
            <a:ext cx="1506146" cy="1740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52400" y="152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/>
          <a:p>
            <a:pPr eaLnBrk="1" hangingPunct="1"/>
            <a:r>
              <a:rPr lang="en-US" sz="5400" b="1" dirty="0">
                <a:solidFill>
                  <a:schemeClr val="tx2"/>
                </a:solidFill>
                <a:latin typeface="GrilledCheese BTN Cn" pitchFamily="34" charset="0"/>
              </a:rPr>
              <a:t>Science Notebook </a:t>
            </a:r>
            <a:r>
              <a:rPr lang="en-US" sz="5400" b="1" dirty="0" smtClean="0">
                <a:solidFill>
                  <a:schemeClr val="tx2"/>
                </a:solidFill>
                <a:latin typeface="GrilledCheese BTN Cn" pitchFamily="34" charset="0"/>
              </a:rPr>
              <a:t>Supplies</a:t>
            </a:r>
            <a:endParaRPr lang="en-US" sz="5400" b="1" dirty="0">
              <a:solidFill>
                <a:schemeClr val="tx2"/>
              </a:solidFill>
              <a:latin typeface="GrilledCheese BTN Cn" pitchFamily="34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743200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15860" y="4114800"/>
            <a:ext cx="1251740" cy="1575639"/>
            <a:chOff x="6215860" y="4114800"/>
            <a:chExt cx="1251740" cy="1575639"/>
          </a:xfrm>
        </p:grpSpPr>
        <p:pic>
          <p:nvPicPr>
            <p:cNvPr id="116762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451683" flipV="1">
              <a:off x="5817021" y="4585611"/>
              <a:ext cx="1503667" cy="70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7" name="Text Box 11"/>
            <p:cNvSpPr txBox="1">
              <a:spLocks noChangeArrowheads="1"/>
            </p:cNvSpPr>
            <p:nvPr/>
          </p:nvSpPr>
          <p:spPr bwMode="auto">
            <a:xfrm>
              <a:off x="6324600" y="4114800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Scissors</a:t>
              </a:r>
              <a:endParaRPr lang="en-US" b="1" dirty="0">
                <a:latin typeface="Kristen ITC" pitchFamily="66" charset="0"/>
              </a:endParaRPr>
            </a:p>
          </p:txBody>
        </p:sp>
      </p:grp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2438400" y="6011614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NO </a:t>
            </a:r>
            <a:r>
              <a:rPr lang="en-US" sz="2800" b="1" dirty="0" smtClean="0">
                <a:latin typeface="Arial" charset="0"/>
              </a:rPr>
              <a:t>MARKERS!</a:t>
            </a:r>
            <a:endParaRPr lang="en-US" sz="1400" b="1" dirty="0" smtClean="0"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24200" y="2133600"/>
            <a:ext cx="2095500" cy="2781300"/>
            <a:chOff x="228600" y="1371600"/>
            <a:chExt cx="2095500" cy="2781300"/>
          </a:xfrm>
        </p:grpSpPr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552450" y="1371600"/>
              <a:ext cx="14478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Kristen ITC" pitchFamily="66" charset="0"/>
                </a:rPr>
                <a:t>Spiral Notebook</a:t>
              </a:r>
            </a:p>
          </p:txBody>
        </p:sp>
        <p:pic>
          <p:nvPicPr>
            <p:cNvPr id="116758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057400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5791200" y="1219200"/>
            <a:ext cx="2034540" cy="2301240"/>
            <a:chOff x="5849541" y="1524000"/>
            <a:chExt cx="2034540" cy="2301240"/>
          </a:xfrm>
        </p:grpSpPr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5849541" y="15240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Pens &amp; Pencils</a:t>
              </a:r>
              <a:endParaRPr lang="en-US" b="1" dirty="0">
                <a:latin typeface="Kristen ITC" pitchFamily="66" charset="0"/>
              </a:endParaRPr>
            </a:p>
          </p:txBody>
        </p:sp>
        <p:pic>
          <p:nvPicPr>
            <p:cNvPr id="116759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63841" y="1905000"/>
              <a:ext cx="1920240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4267200"/>
            <a:ext cx="2328863" cy="1457325"/>
            <a:chOff x="2514600" y="2057400"/>
            <a:chExt cx="2328863" cy="1457325"/>
          </a:xfrm>
        </p:grpSpPr>
        <p:pic>
          <p:nvPicPr>
            <p:cNvPr id="11676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6138" y="2057400"/>
              <a:ext cx="1457325" cy="145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2514600" y="2286000"/>
              <a:ext cx="99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Kristen ITC" pitchFamily="66" charset="0"/>
                </a:rPr>
                <a:t>Glue Stick</a:t>
              </a:r>
              <a:endParaRPr lang="en-US" b="1" dirty="0">
                <a:latin typeface="Kristen ITC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1219200"/>
            <a:ext cx="2362200" cy="2295525"/>
            <a:chOff x="5105400" y="4267200"/>
            <a:chExt cx="2362200" cy="2295525"/>
          </a:xfrm>
        </p:grpSpPr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5105400" y="4267200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latin typeface="Kristen ITC" pitchFamily="66" charset="0"/>
                </a:rPr>
                <a:t>Colored Pencils</a:t>
              </a:r>
              <a:endParaRPr lang="en-US" b="1" dirty="0">
                <a:latin typeface="Kristen ITC" pitchFamily="66" charset="0"/>
              </a:endParaRPr>
            </a:p>
          </p:txBody>
        </p:sp>
        <p:pic>
          <p:nvPicPr>
            <p:cNvPr id="116761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 l="22311"/>
            <a:stretch>
              <a:fillRect/>
            </a:stretch>
          </p:blipFill>
          <p:spPr bwMode="auto">
            <a:xfrm>
              <a:off x="5357813" y="4648200"/>
              <a:ext cx="185737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8" y="777377"/>
            <a:ext cx="7917180" cy="5915844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80846" y="1752600"/>
            <a:ext cx="3581554" cy="4038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LOVES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YOUR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work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 This is the side that you can use to show me </a:t>
            </a:r>
            <a:r>
              <a:rPr lang="en-US" sz="2400" dirty="0" smtClean="0">
                <a:latin typeface="+mn-lt"/>
              </a:rPr>
              <a:t>what you </a:t>
            </a:r>
            <a:r>
              <a:rPr lang="en-US" sz="2400" b="1" u="sng" dirty="0" smtClean="0">
                <a:latin typeface="+mn-lt"/>
              </a:rPr>
              <a:t>learned</a:t>
            </a:r>
            <a:r>
              <a:rPr lang="en-US" sz="2400" dirty="0" smtClean="0">
                <a:latin typeface="+mn-lt"/>
              </a:rPr>
              <a:t> 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in a creative and colorful way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is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“output”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product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side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b="1" dirty="0" smtClean="0">
                <a:latin typeface="+mn-lt"/>
              </a:rPr>
              <a:t>Even-numbered </a:t>
            </a:r>
            <a:r>
              <a:rPr lang="en-US" sz="2400" dirty="0" smtClean="0">
                <a:latin typeface="+mn-lt"/>
              </a:rPr>
              <a:t>pages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524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ISN is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divided into TWO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sections: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80890" y="990501"/>
            <a:ext cx="3657512" cy="68649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Left </a:t>
            </a:r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Side</a:t>
            </a:r>
          </a:p>
          <a:p>
            <a:pPr algn="ctr"/>
            <a:endParaRPr lang="en-US" sz="3600" b="1" kern="10" dirty="0" smtClean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  <a:p>
            <a:pPr algn="ctr"/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  <a:p>
            <a:pPr algn="ctr"/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533400"/>
            <a:ext cx="8610600" cy="1295400"/>
          </a:xfrm>
          <a:prstGeom prst="roundRect">
            <a:avLst>
              <a:gd name="adj" fmla="val 16667"/>
            </a:avLst>
          </a:prstGeom>
          <a:noFill/>
          <a:ln w="698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6200" y="6596390"/>
            <a:ext cx="8001000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900" dirty="0" smtClean="0"/>
              <a:t>Source: Gretchen </a:t>
            </a:r>
            <a:r>
              <a:rPr lang="en-US" sz="900" dirty="0" err="1" smtClean="0"/>
              <a:t>Vikingson</a:t>
            </a:r>
            <a:r>
              <a:rPr lang="en-US" sz="900" dirty="0" smtClean="0"/>
              <a:t> at </a:t>
            </a:r>
            <a:r>
              <a:rPr lang="en-US" sz="900" dirty="0" smtClean="0">
                <a:hlinkClick r:id="rId3"/>
              </a:rPr>
              <a:t>http://vikingson.edublogs.org/files/2011/07/2011-2012-INB-student-version-2afd6sb.ppt</a:t>
            </a:r>
            <a:endParaRPr lang="en-US" sz="900" dirty="0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267200" y="990600"/>
            <a:ext cx="36576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 smtClean="0">
                <a:ln w="31750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Impact"/>
              </a:rPr>
              <a:t>Right Side</a:t>
            </a:r>
            <a:endParaRPr lang="en-US" sz="3600" b="1" kern="10" dirty="0">
              <a:ln w="31750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Impac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19600" y="1752600"/>
            <a:ext cx="3505200" cy="457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RESTRICTED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 to 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Mrs.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Goodale’s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input work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noProof="0" dirty="0" smtClean="0">
                <a:latin typeface="+mn-lt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ontains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 my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teacher tells me to “ADD” </a:t>
            </a:r>
            <a:r>
              <a:rPr lang="en-US" sz="2400" b="1" dirty="0" smtClean="0">
                <a:latin typeface="+mn-lt"/>
              </a:rPr>
              <a:t>or “WRITE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dirty="0" smtClean="0">
                <a:latin typeface="+mn-lt"/>
              </a:rPr>
              <a:t>This is the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“input” 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 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info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side.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400" b="1" dirty="0" smtClean="0">
                <a:latin typeface="+mn-lt"/>
              </a:rPr>
              <a:t>Odd-numbered</a:t>
            </a:r>
            <a:r>
              <a:rPr lang="en-US" sz="2400" dirty="0" smtClean="0">
                <a:latin typeface="+mn-lt"/>
              </a:rPr>
              <a:t> pages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6" y="785591"/>
            <a:ext cx="7917180" cy="5915844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42048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GrilledCheese BTN Cn" pitchFamily="34" charset="0"/>
              </a:rPr>
              <a:t>What Goes Where?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GrilledCheese BTN Cn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112837"/>
            <a:ext cx="352044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700" u="sng" dirty="0"/>
              <a:t>Left Side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Student Output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/>
              <a:t>Lots of </a:t>
            </a:r>
            <a:r>
              <a:rPr lang="en-US" sz="1500" b="1" dirty="0" smtClean="0"/>
              <a:t>Color, Diagrams, &amp; Doodles</a:t>
            </a:r>
            <a:endParaRPr lang="en-US" sz="15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Concept </a:t>
            </a:r>
            <a:r>
              <a:rPr lang="en-US" sz="1600" dirty="0" smtClean="0"/>
              <a:t>Maps/Organizers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Drawings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Reflective Writing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Questions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Data Charts </a:t>
            </a:r>
            <a:r>
              <a:rPr lang="en-US" sz="1600" dirty="0"/>
              <a:t>and Graphs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Songs, Poems, or Riddles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Data from Experiments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Cartoons or cartoon strips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7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178808" y="1112837"/>
            <a:ext cx="352044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700" u="sng" dirty="0"/>
              <a:t>Right Side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Teacher Input/Content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/>
              <a:t>Blue/Black Ink or Pencil</a:t>
            </a:r>
            <a:endParaRPr lang="en-US" sz="1600" b="1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Information </a:t>
            </a:r>
            <a:r>
              <a:rPr lang="en-US" sz="1600" dirty="0"/>
              <a:t>given in class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Lecture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Lab Activities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Video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Summaries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Textbook Notes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Procedures for experiments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Classroom Specific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6" y="1272824"/>
            <a:ext cx="7474647" cy="5585176"/>
          </a:xfrm>
          <a:prstGeom prst="rect">
            <a:avLst/>
          </a:prstGeom>
        </p:spPr>
      </p:pic>
      <p:pic>
        <p:nvPicPr>
          <p:cNvPr id="186372" name="Picture 2" descr="mso1D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3352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3" descr="mso556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524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OUTPUT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(your interpretation)</a:t>
            </a:r>
          </a:p>
        </p:txBody>
      </p:sp>
      <p:sp>
        <p:nvSpPr>
          <p:cNvPr id="186376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INPUT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(notes from teacher)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52400" y="76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Example page: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4" descr="INB Inservice PPT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33512"/>
            <a:ext cx="69278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OUTPUT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(your interpretation)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INPUT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(notes from teacher)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11779"/>
            <a:ext cx="815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http://www.slideshare.net/arholder/interactive-science-notebook-full-version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1192</TotalTime>
  <Words>454</Words>
  <Application>Microsoft Office PowerPoint</Application>
  <PresentationFormat>On-screen Show (4:3)</PresentationFormat>
  <Paragraphs>101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GrilledCheese BTN Cn</vt:lpstr>
      <vt:lpstr>GrilledCheese BTN Toasted</vt:lpstr>
      <vt:lpstr>HELTERSKELTER</vt:lpstr>
      <vt:lpstr>Impact</vt:lpstr>
      <vt:lpstr>Kristen ITC</vt:lpstr>
      <vt:lpstr>Times New Roman</vt:lpstr>
      <vt:lpstr>Trebuchet MS</vt:lpstr>
      <vt:lpstr>Verdana</vt:lpstr>
      <vt:lpstr>Wingdings</vt:lpstr>
      <vt:lpstr>Wingdings 2</vt:lpstr>
      <vt:lpstr>Opulent</vt:lpstr>
      <vt:lpstr>Interactive  Science  Notebooks (ISN)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Goes Where?</vt:lpstr>
      <vt:lpstr>PowerPoint Presentation</vt:lpstr>
      <vt:lpstr>PowerPoint Presentation</vt:lpstr>
      <vt:lpstr>PowerPoint Presentation</vt:lpstr>
      <vt:lpstr>PowerPoint Presentation</vt:lpstr>
      <vt:lpstr>QUESTIONS?</vt:lpstr>
      <vt:lpstr>Cornell Notes  (C-NOTES)</vt:lpstr>
      <vt:lpstr>PowerPoint Presentation</vt:lpstr>
      <vt:lpstr>C-Notes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NOTEBOOKS In the Science Classroom</dc:title>
  <dc:creator>HP Authorized Customer</dc:creator>
  <cp:lastModifiedBy>Jeni Goodale</cp:lastModifiedBy>
  <cp:revision>126</cp:revision>
  <cp:lastPrinted>1601-01-01T00:00:00Z</cp:lastPrinted>
  <dcterms:created xsi:type="dcterms:W3CDTF">2006-04-14T12:54:03Z</dcterms:created>
  <dcterms:modified xsi:type="dcterms:W3CDTF">2015-10-29T00:25:56Z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TC010902931033</vt:lpwstr>
  </property>
</Properties>
</file>